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1290" r:id="rId3"/>
    <p:sldId id="350" r:id="rId4"/>
    <p:sldId id="1254" r:id="rId5"/>
    <p:sldId id="1217" r:id="rId6"/>
    <p:sldId id="1284" r:id="rId7"/>
    <p:sldId id="1219" r:id="rId8"/>
    <p:sldId id="1255" r:id="rId9"/>
    <p:sldId id="1247" r:id="rId10"/>
    <p:sldId id="1257" r:id="rId11"/>
    <p:sldId id="1250" r:id="rId12"/>
    <p:sldId id="1253" r:id="rId13"/>
    <p:sldId id="1263" r:id="rId14"/>
    <p:sldId id="1278" r:id="rId15"/>
    <p:sldId id="1256" r:id="rId16"/>
    <p:sldId id="1258" r:id="rId17"/>
    <p:sldId id="1259" r:id="rId18"/>
    <p:sldId id="1286" r:id="rId19"/>
    <p:sldId id="1279" r:id="rId20"/>
    <p:sldId id="1260" r:id="rId21"/>
    <p:sldId id="1261" r:id="rId22"/>
    <p:sldId id="1280" r:id="rId23"/>
    <p:sldId id="1287" r:id="rId24"/>
    <p:sldId id="1267" r:id="rId25"/>
    <p:sldId id="1264" r:id="rId26"/>
    <p:sldId id="1266" r:id="rId27"/>
    <p:sldId id="1288" r:id="rId28"/>
    <p:sldId id="1268" r:id="rId29"/>
    <p:sldId id="1289" r:id="rId30"/>
    <p:sldId id="1269" r:id="rId31"/>
    <p:sldId id="1270" r:id="rId32"/>
    <p:sldId id="1271" r:id="rId33"/>
    <p:sldId id="1274" r:id="rId34"/>
    <p:sldId id="1272" r:id="rId35"/>
    <p:sldId id="1291" r:id="rId36"/>
    <p:sldId id="1281" r:id="rId37"/>
    <p:sldId id="1275" r:id="rId38"/>
    <p:sldId id="1276" r:id="rId39"/>
    <p:sldId id="1277" r:id="rId40"/>
    <p:sldId id="128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04"/>
    <p:restoredTop sz="82845"/>
  </p:normalViewPr>
  <p:slideViewPr>
    <p:cSldViewPr snapToGrid="0" snapToObjects="1">
      <p:cViewPr varScale="1">
        <p:scale>
          <a:sx n="170" d="100"/>
          <a:sy n="170" d="100"/>
        </p:scale>
        <p:origin x="1776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72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4/7/22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80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66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99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4×2+3×1=11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smtClean="0">
                    <a:latin typeface="Cambria Math" charset="0"/>
                  </a:rPr>
                  <a:t>4×2+3×1=11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8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43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64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88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2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55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67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51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53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5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48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50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6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73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7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4/7/22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10.tiff"/><Relationship Id="rId4" Type="http://schemas.openxmlformats.org/officeDocument/2006/relationships/image" Target="../media/image9.tiff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hyperlink" Target="https://towardsdatascience.com/activation-functions-neural-networks-1cbd9f8d91d6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6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1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21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60.png"/><Relationship Id="rId4" Type="http://schemas.openxmlformats.org/officeDocument/2006/relationships/image" Target="../media/image24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4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11.tif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42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20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MLP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network structure, how to learn the “weights” (i.e., the weight vectors of every Perceptron)?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Computationally challenging due to the ”sign”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  <a:blipFill rotWithShape="0">
                <a:blip r:embed="rId3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61" y="2857878"/>
            <a:ext cx="3576237" cy="2642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blipFill rotWithShape="0">
                <a:blip r:embed="rId5"/>
                <a:stretch>
                  <a:fillRect l="-8046" r="-9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blipFill rotWithShape="0">
                <a:blip r:embed="rId6"/>
                <a:stretch>
                  <a:fillRect l="-8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387" y="2778249"/>
            <a:ext cx="5866173" cy="2713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8364" y="5715109"/>
            <a:ext cx="486866" cy="5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83213" y="3475662"/>
                <a:ext cx="4689791" cy="876151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83213" y="3475662"/>
                <a:ext cx="4689791" cy="876151"/>
              </a:xfrm>
              <a:blipFill rotWithShape="0">
                <a:blip r:embed="rId2"/>
                <a:stretch>
                  <a:fillRect l="-1691" t="-18750" r="-390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1776"/>
            <a:ext cx="5985191" cy="33000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6000" y="4211012"/>
            <a:ext cx="944880" cy="1143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softened version of multi-layer Perceptron (MLP)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17E4CA-FF63-2544-B238-F8E995FAF24D}"/>
              </a:ext>
            </a:extLst>
          </p:cNvPr>
          <p:cNvSpPr txBox="1">
            <a:spLocks/>
          </p:cNvSpPr>
          <p:nvPr/>
        </p:nvSpPr>
        <p:spPr>
          <a:xfrm>
            <a:off x="7075718" y="4730047"/>
            <a:ext cx="4422987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(The activation function in the output layer is often separately considered)</a:t>
            </a:r>
          </a:p>
        </p:txBody>
      </p:sp>
    </p:spTree>
    <p:extLst>
      <p:ext uri="{BB962C8B-B14F-4D97-AF65-F5344CB8AC3E}">
        <p14:creationId xmlns:p14="http://schemas.microsoft.com/office/powerpoint/2010/main" val="6707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429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Today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8200" cy="4351338"/>
              </a:xfrm>
            </p:spPr>
            <p:txBody>
              <a:bodyPr/>
              <a:lstStyle/>
              <a:p>
                <a:r>
                  <a:rPr lang="en-US" dirty="0"/>
                  <a:t>Formally characterize Neural Networks (introduce notations)</a:t>
                </a:r>
              </a:p>
              <a:p>
                <a:endParaRPr lang="en-US" dirty="0"/>
              </a:p>
              <a:p>
                <a:r>
                  <a:rPr lang="en-US" dirty="0"/>
                  <a:t>Given 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/>
                  <a:t>, how do we make prediction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how do we learn a Neural Network hypothesis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8200" cy="4351338"/>
              </a:xfrm>
              <a:blipFill rotWithShape="0">
                <a:blip r:embed="rId2"/>
                <a:stretch>
                  <a:fillRect l="-99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459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49" y="1692805"/>
            <a:ext cx="10987617" cy="2852737"/>
          </a:xfrm>
        </p:spPr>
        <p:txBody>
          <a:bodyPr/>
          <a:lstStyle/>
          <a:p>
            <a:pPr algn="ctr"/>
            <a:r>
              <a:rPr lang="en-US" dirty="0"/>
              <a:t>Notations of Neural Networks (NN)</a:t>
            </a:r>
          </a:p>
        </p:txBody>
      </p:sp>
    </p:spTree>
    <p:extLst>
      <p:ext uri="{BB962C8B-B14F-4D97-AF65-F5344CB8AC3E}">
        <p14:creationId xmlns:p14="http://schemas.microsoft.com/office/powerpoint/2010/main" val="433745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7502209" y="1976385"/>
                <a:ext cx="4689791" cy="8761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Font typeface="Arial"/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209" y="1976385"/>
                <a:ext cx="4689791" cy="876151"/>
              </a:xfrm>
              <a:prstGeom prst="rect">
                <a:avLst/>
              </a:prstGeom>
              <a:blipFill rotWithShape="0">
                <a:blip r:embed="rId2"/>
                <a:stretch>
                  <a:fillRect l="-1691" t="-18750" r="-390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89560" y="2011680"/>
            <a:ext cx="7264426" cy="4005411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993" y="3540675"/>
            <a:ext cx="3881471" cy="229624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156546" y="6302301"/>
            <a:ext cx="8546254" cy="660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mostly focus on </a:t>
            </a:r>
            <a:r>
              <a:rPr lang="en-US" dirty="0">
                <a:solidFill>
                  <a:srgbClr val="C00000"/>
                </a:solidFill>
              </a:rPr>
              <a:t>feed-forward</a:t>
            </a:r>
            <a:r>
              <a:rPr lang="en-US" dirty="0"/>
              <a:t> network structure</a:t>
            </a:r>
          </a:p>
        </p:txBody>
      </p:sp>
    </p:spTree>
    <p:extLst>
      <p:ext uri="{BB962C8B-B14F-4D97-AF65-F5344CB8AC3E}">
        <p14:creationId xmlns:p14="http://schemas.microsoft.com/office/powerpoint/2010/main" val="103020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/>
              <a:lstStyle/>
              <a:p>
                <a:r>
                  <a:rPr lang="en-US" dirty="0"/>
                  <a:t>Think about a single neuron (</a:t>
                </a:r>
                <a:r>
                  <a:rPr lang="en-US" dirty="0">
                    <a:solidFill>
                      <a:schemeClr val="accent1"/>
                    </a:solidFill>
                  </a:rPr>
                  <a:t>linear model)</a:t>
                </a:r>
                <a:endParaRPr lang="en-US" dirty="0"/>
              </a:p>
              <a:p>
                <a:pPr lvl="1"/>
                <a:r>
                  <a:rPr lang="en-US" dirty="0"/>
                  <a:t>Compute the linear signal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s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Transform it to what we need in the output (sign, linear, or sigmoid)</a:t>
                </a:r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In Neural networks, outputs of some nodes are inputs of some others</a:t>
                </a:r>
              </a:p>
              <a:p>
                <a:pPr lvl="1"/>
                <a:r>
                  <a:rPr lang="en-US" dirty="0"/>
                  <a:t>Activation function decides how to do this transformation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3"/>
                <a:stretch>
                  <a:fillRect l="-1086" t="-2078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992" y="186313"/>
            <a:ext cx="3132945" cy="1902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267810A-F015-0840-B140-7755ED13B2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9129853"/>
                  </p:ext>
                </p:extLst>
              </p:nvPr>
            </p:nvGraphicFramePr>
            <p:xfrm>
              <a:off x="1606635" y="3183873"/>
              <a:ext cx="9382589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∈[0,1]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/>
                          </a:b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267810A-F015-0840-B140-7755ED13B2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9129853"/>
                  </p:ext>
                </p:extLst>
              </p:nvPr>
            </p:nvGraphicFramePr>
            <p:xfrm>
              <a:off x="1606635" y="3183873"/>
              <a:ext cx="9382589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111111" r="-164550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111111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205405" r="-164550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205405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313889" r="-164550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313889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66CAD2-5E25-CB44-BAE3-D26F2E0D94E7}"/>
              </a:ext>
            </a:extLst>
          </p:cNvPr>
          <p:cNvCxnSpPr>
            <a:cxnSpLocks/>
          </p:cNvCxnSpPr>
          <p:nvPr/>
        </p:nvCxnSpPr>
        <p:spPr>
          <a:xfrm>
            <a:off x="10201275" y="4845863"/>
            <a:ext cx="348906" cy="3018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CDF2AF-8D41-CC44-A9D4-0416204767AA}"/>
                  </a:ext>
                </a:extLst>
              </p:cNvPr>
              <p:cNvSpPr txBox="1"/>
              <p:nvPr/>
            </p:nvSpPr>
            <p:spPr>
              <a:xfrm>
                <a:off x="10550181" y="4980799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CDF2AF-8D41-CC44-A9D4-041620476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181" y="4980799"/>
                <a:ext cx="1603836" cy="630173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95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573396" cy="4849495"/>
          </a:xfrm>
        </p:spPr>
        <p:txBody>
          <a:bodyPr>
            <a:noAutofit/>
          </a:bodyPr>
          <a:lstStyle/>
          <a:p>
            <a:r>
              <a:rPr lang="en-US" sz="2400" dirty="0"/>
              <a:t>Activation functions in Neural Networks</a:t>
            </a:r>
          </a:p>
          <a:p>
            <a:pPr lvl="1"/>
            <a:r>
              <a:rPr lang="en-US" dirty="0"/>
              <a:t>sign function: </a:t>
            </a:r>
          </a:p>
          <a:p>
            <a:pPr lvl="2"/>
            <a:r>
              <a:rPr lang="en-US" sz="2400" dirty="0"/>
              <a:t>hard to optimize</a:t>
            </a:r>
          </a:p>
          <a:p>
            <a:pPr lvl="1"/>
            <a:r>
              <a:rPr lang="en-US" dirty="0"/>
              <a:t>linear function:</a:t>
            </a:r>
          </a:p>
          <a:p>
            <a:pPr lvl="2"/>
            <a:r>
              <a:rPr lang="en-US" sz="2400" dirty="0"/>
              <a:t>the entire neural network is linear</a:t>
            </a:r>
          </a:p>
          <a:p>
            <a:pPr lvl="1"/>
            <a:r>
              <a:rPr lang="en-US" dirty="0"/>
              <a:t>One potential option: having a “softened” version of sign function</a:t>
            </a:r>
            <a:br>
              <a:rPr lang="en-US" dirty="0"/>
            </a:br>
            <a:endParaRPr lang="en-US" sz="2400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212764" y="1343803"/>
            <a:ext cx="3708186" cy="2027346"/>
            <a:chOff x="1729623" y="2423161"/>
            <a:chExt cx="3817737" cy="231887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623" y="2423161"/>
              <a:ext cx="3817737" cy="23188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/>
                <p:cNvSpPr/>
                <p:nvPr/>
              </p:nvSpPr>
              <p:spPr>
                <a:xfrm>
                  <a:off x="3590098" y="3333545"/>
                  <a:ext cx="505197" cy="4662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𝜃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0098" y="3333545"/>
                  <a:ext cx="505197" cy="466295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398498A-941C-EA47-8904-9E1B1D82758D}"/>
              </a:ext>
            </a:extLst>
          </p:cNvPr>
          <p:cNvGrpSpPr/>
          <p:nvPr/>
        </p:nvGrpSpPr>
        <p:grpSpPr>
          <a:xfrm>
            <a:off x="1952790" y="4434569"/>
            <a:ext cx="3218818" cy="2240550"/>
            <a:chOff x="2942139" y="4479784"/>
            <a:chExt cx="7568413" cy="526821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2139" y="4479784"/>
              <a:ext cx="7568413" cy="526821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5738CD-9EFD-5040-88C6-F823ADF3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13765" y="5897291"/>
              <a:ext cx="1095323" cy="10018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3EFA36-A1ED-BB40-A177-624E28360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77735" y="5974376"/>
              <a:ext cx="212099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541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Activation functions in Neural Networks</a:t>
                </a:r>
              </a:p>
              <a:p>
                <a:pPr lvl="1"/>
                <a:r>
                  <a:rPr lang="en-US" dirty="0"/>
                  <a:t>sign function: hard to optimize</a:t>
                </a:r>
              </a:p>
              <a:p>
                <a:pPr lvl="1"/>
                <a:r>
                  <a:rPr lang="en-US" dirty="0"/>
                  <a:t>linear function: the entire neural network is linear</a:t>
                </a:r>
              </a:p>
              <a:p>
                <a:pPr lvl="1"/>
                <a:r>
                  <a:rPr lang="en-US" dirty="0" err="1"/>
                  <a:t>tanh</a:t>
                </a:r>
                <a:r>
                  <a:rPr lang="en-US" dirty="0"/>
                  <a:t>: a softened version of sign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Examine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  <a:blipFill>
                <a:blip r:embed="rId3"/>
                <a:stretch>
                  <a:fillRect l="-1024" t="-1567" b="-66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183" y="4392778"/>
            <a:ext cx="3153861" cy="2195335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4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There are other activation functions with different benefits. However, it doesn’t impact our discussions, and we’ll focus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⁡()</m:t>
                    </m:r>
                  </m:oMath>
                </a14:m>
                <a:r>
                  <a:rPr lang="en-US" sz="2400" dirty="0"/>
                  <a:t> as the activation function</a:t>
                </a:r>
              </a:p>
              <a:p>
                <a:r>
                  <a:rPr lang="en-US" sz="2400" dirty="0"/>
                  <a:t>A few more examples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  <a:blipFill>
                <a:blip r:embed="rId3"/>
                <a:stretch>
                  <a:fillRect l="-703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3857" y="6497744"/>
            <a:ext cx="8729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https://towardsdatascience.com/activation-functions-neural-networks-1cbd9f8d91d6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77" y="3024272"/>
            <a:ext cx="8567514" cy="34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2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8D1F-9694-D748-9B84-FDFDB1F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1AA68-7ABA-B04C-A2DE-70E316F15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5 is due Apr 19 (Tuesday)</a:t>
            </a:r>
          </a:p>
          <a:p>
            <a:endParaRPr lang="en-US" dirty="0"/>
          </a:p>
          <a:p>
            <a:r>
              <a:rPr lang="en-US" dirty="0"/>
              <a:t>Exam 2 will be on April 28 (Thursday)</a:t>
            </a:r>
          </a:p>
          <a:p>
            <a:pPr lvl="1"/>
            <a:r>
              <a:rPr lang="en-US" dirty="0"/>
              <a:t>Will focus on the topics in the second half of the semester</a:t>
            </a:r>
          </a:p>
          <a:p>
            <a:pPr lvl="1"/>
            <a:r>
              <a:rPr lang="en-US" dirty="0"/>
              <a:t>Format / logistics will be similar to Exam 1</a:t>
            </a:r>
          </a:p>
          <a:p>
            <a:pPr lvl="1"/>
            <a:r>
              <a:rPr lang="en-US" dirty="0"/>
              <a:t>More details to come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2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 of Neural Networks (NN)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Layers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Layer 0: input layer</a:t>
                </a:r>
              </a:p>
              <a:p>
                <a:pPr lvl="1"/>
                <a:r>
                  <a:rPr lang="en-US" dirty="0"/>
                  <a:t>Layer 1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: hidden layers</a:t>
                </a:r>
              </a:p>
              <a:p>
                <a:pPr lvl="1"/>
                <a:r>
                  <a:rPr lang="en-US" dirty="0"/>
                  <a:t>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: output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# nodes (excluding 1s) in the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/>
                  <a:t> is the input feature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the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node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290542" y="2624666"/>
            <a:ext cx="5901458" cy="3169713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611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hypothesis in linear model is specified by the weights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Similarly, a hypothesis in NN is characterized by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1≤ℓ≤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</a:t>
                </a:r>
                <a:r>
                  <a:rPr lang="en-US" dirty="0"/>
                  <a:t>layers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</a:t>
                </a:r>
                <a:r>
                  <a:rPr lang="en-US" dirty="0"/>
                  <a:t>inputs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/>
                  <a:t>outputs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  <a:blipFill>
                <a:blip r:embed="rId3"/>
                <a:stretch>
                  <a:fillRect l="-101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562600" y="3034225"/>
            <a:ext cx="5653981" cy="3036791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2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2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483" y="3709045"/>
            <a:ext cx="5234517" cy="314895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9032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059" y="177775"/>
            <a:ext cx="10515600" cy="2141008"/>
          </a:xfrm>
        </p:spPr>
        <p:txBody>
          <a:bodyPr/>
          <a:lstStyle/>
          <a:p>
            <a:r>
              <a:rPr lang="en-US" dirty="0"/>
              <a:t>Short Break and Q&amp;A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83059" y="2639193"/>
                <a:ext cx="10515600" cy="1500187"/>
              </a:xfrm>
            </p:spPr>
            <p:txBody>
              <a:bodyPr/>
              <a:lstStyle/>
              <a:p>
                <a:r>
                  <a:rPr lang="en-US" dirty="0"/>
                  <a:t>Practice:</a:t>
                </a:r>
              </a:p>
              <a:p>
                <a:r>
                  <a:rPr lang="en-US" dirty="0"/>
                  <a:t>For a neural network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𝐿</m:t>
                    </m:r>
                    <m:r>
                      <a:rPr lang="en-US" i="1"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(2)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=1</m:t>
                    </m:r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what is the total # weights?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83059" y="2639193"/>
                <a:ext cx="10515600" cy="1500187"/>
              </a:xfrm>
              <a:blipFill>
                <a:blip r:embed="rId3"/>
                <a:stretch>
                  <a:fillRect l="-844" t="-4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342824" y="4557009"/>
            <a:ext cx="3708862" cy="1978872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522D6-3EE1-234F-8F48-E979DE462494}"/>
                  </a:ext>
                </a:extLst>
              </p:cNvPr>
              <p:cNvSpPr txBox="1"/>
              <p:nvPr/>
            </p:nvSpPr>
            <p:spPr>
              <a:xfrm>
                <a:off x="5886270" y="4539218"/>
                <a:ext cx="4783736" cy="1817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linear signal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522D6-3EE1-234F-8F48-E979DE462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270" y="4539218"/>
                <a:ext cx="4783736" cy="1817742"/>
              </a:xfrm>
              <a:prstGeom prst="rect">
                <a:avLst/>
              </a:prstGeom>
              <a:blipFill>
                <a:blip r:embed="rId5"/>
                <a:stretch>
                  <a:fillRect l="-1852" t="-2778" r="-1587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322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256" y="1378633"/>
            <a:ext cx="10515600" cy="1200297"/>
          </a:xfrm>
        </p:spPr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16256" y="2605918"/>
                <a:ext cx="10515600" cy="1500187"/>
              </a:xfrm>
            </p:spPr>
            <p:txBody>
              <a:bodyPr/>
              <a:lstStyle/>
              <a:p>
                <a:r>
                  <a:rPr lang="en-US" dirty="0"/>
                  <a:t>Given a NN hypothesis and a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how do we make predictions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6256" y="2605918"/>
                <a:ext cx="10515600" cy="1500187"/>
              </a:xfrm>
              <a:blipFill rotWithShape="0">
                <a:blip r:embed="rId3"/>
                <a:stretch>
                  <a:fillRect l="-870" t="-8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874053" y="2117701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Backpropagation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874053" y="4997426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Learn a Neural Network hypothesis from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65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How to 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634" y="2924314"/>
            <a:ext cx="9031458" cy="94204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853595" y="194054"/>
            <a:ext cx="2833062" cy="1521656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03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How to 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634" y="2924314"/>
            <a:ext cx="9031458" cy="942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634" y="3946790"/>
            <a:ext cx="5474961" cy="2568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Given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, we can calculate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through forward propagation.</a:t>
                </a: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  <a:blipFill rotWithShape="0">
                <a:blip r:embed="rId6"/>
                <a:stretch>
                  <a:fillRect r="-668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6853595" y="194054"/>
            <a:ext cx="2833062" cy="1521656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5475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NN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how to learn the weights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endParaRPr lang="en-US" sz="1200" dirty="0"/>
              </a:p>
              <a:p>
                <a:r>
                  <a:rPr lang="en-US" dirty="0"/>
                  <a:t>Intuition: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i="1" dirty="0"/>
              </a:p>
              <a:p>
                <a:r>
                  <a:rPr lang="en-US" dirty="0"/>
                  <a:t>How?</a:t>
                </a:r>
              </a:p>
              <a:p>
                <a:pPr lvl="1"/>
                <a:r>
                  <a:rPr lang="en-US" dirty="0"/>
                  <a:t>Gradient descent: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Stochastic gradient descent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Key step: we need to be able to evaluate the gradient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/>
                  <a:t>Not trivial to do given the network structure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Backpropagation </a:t>
                </a:r>
                <a:r>
                  <a:rPr lang="en-US" dirty="0"/>
                  <a:t>is an algorithmic procedure to calculate the gradient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08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44BA-C9E1-AE41-B524-1FA2F348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661B1-6A95-C64D-A403-B94550C2C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dynamic programming to evaluate the gradient</a:t>
            </a:r>
          </a:p>
        </p:txBody>
      </p:sp>
    </p:spTree>
    <p:extLst>
      <p:ext uri="{BB962C8B-B14F-4D97-AF65-F5344CB8AC3E}">
        <p14:creationId xmlns:p14="http://schemas.microsoft.com/office/powerpoint/2010/main" val="2921791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Reminders on Dynamic Programming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Example: Fibonacci number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≥2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Recursively apply the definition</a:t>
                </a:r>
              </a:p>
              <a:p>
                <a:pPr lvl="3"/>
                <a:r>
                  <a:rPr lang="en-US" dirty="0"/>
                  <a:t>Wasted computation</a:t>
                </a:r>
              </a:p>
              <a:p>
                <a:pPr lvl="2"/>
                <a:r>
                  <a:rPr lang="en-US" dirty="0"/>
                  <a:t>Dynamic programming: evaluate and 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mr-IN" dirty="0">
                    <a:solidFill>
                      <a:schemeClr val="accent1"/>
                    </a:solidFill>
                  </a:rPr>
                  <a:t>…</a:t>
                </a:r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Use space to exchange for time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Key step in </a:t>
                </a:r>
                <a:r>
                  <a:rPr lang="en-US" dirty="0">
                    <a:solidFill>
                      <a:srgbClr val="C00000"/>
                    </a:solidFill>
                  </a:rPr>
                  <a:t>backpropagation</a:t>
                </a:r>
              </a:p>
              <a:p>
                <a:pPr lvl="1"/>
                <a:r>
                  <a:rPr lang="en-US" dirty="0"/>
                  <a:t>Find a </a:t>
                </a:r>
                <a:r>
                  <a:rPr lang="en-US" dirty="0">
                    <a:solidFill>
                      <a:srgbClr val="C00000"/>
                    </a:solidFill>
                  </a:rPr>
                  <a:t>recursive</a:t>
                </a:r>
                <a:r>
                  <a:rPr lang="en-US" dirty="0"/>
                  <a:t> definition of some key quantities</a:t>
                </a:r>
              </a:p>
              <a:p>
                <a:pPr lvl="1"/>
                <a:r>
                  <a:rPr lang="en-US" dirty="0"/>
                  <a:t>Solve the </a:t>
                </a:r>
                <a:r>
                  <a:rPr lang="en-US" dirty="0">
                    <a:solidFill>
                      <a:srgbClr val="C00000"/>
                    </a:solidFill>
                  </a:rPr>
                  <a:t>boundary</a:t>
                </a:r>
                <a:r>
                  <a:rPr lang="en-US" dirty="0"/>
                  <a:t> conditions</a:t>
                </a:r>
              </a:p>
              <a:p>
                <a:pPr lvl="1"/>
                <a:r>
                  <a:rPr lang="en-US" dirty="0"/>
                  <a:t>Adopt dynamic programming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96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78662" cy="1550621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, we need to calculate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r>
                  <a:rPr lang="en-US" sz="2800" dirty="0"/>
                  <a:t> for all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,ℓ)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Zoom in on the region around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78662" cy="1550621"/>
              </a:xfrm>
              <a:blipFill>
                <a:blip r:embed="rId3"/>
                <a:stretch>
                  <a:fillRect l="-1040" t="-813" b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59" y="3680970"/>
            <a:ext cx="4404518" cy="2139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801751" y="3975641"/>
                <a:ext cx="5382066" cy="15506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Apply chain rule</a:t>
                </a:r>
                <a:br>
                  <a:rPr lang="en-US" sz="2800" dirty="0"/>
                </a:b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bg-BG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751" y="3975641"/>
                <a:ext cx="5382066" cy="1550621"/>
              </a:xfrm>
              <a:prstGeom prst="rect">
                <a:avLst/>
              </a:prstGeom>
              <a:blipFill rotWithShape="0">
                <a:blip r:embed="rId5"/>
                <a:stretch>
                  <a:fillRect l="-2039" t="-6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3920912-F075-7544-B464-63AFE2ADF164}"/>
              </a:ext>
            </a:extLst>
          </p:cNvPr>
          <p:cNvGrpSpPr/>
          <p:nvPr/>
        </p:nvGrpSpPr>
        <p:grpSpPr>
          <a:xfrm>
            <a:off x="9385080" y="0"/>
            <a:ext cx="2691718" cy="1401580"/>
            <a:chOff x="289560" y="2011680"/>
            <a:chExt cx="7264426" cy="40054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E284DC-5177-324E-89B1-B05D66D36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27A7725-BBF0-7343-B353-B2AF2FEF8F96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960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978662" cy="51673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Apply chain rule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bg-BG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Let’s look at the second term first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Remember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Therefore,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ℓ−1</m:t>
                            </m:r>
                          </m:e>
                        </m:d>
                      </m:sup>
                    </m:sSub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To sum up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978662" cy="5167312"/>
              </a:xfrm>
              <a:blipFill rotWithShape="0">
                <a:blip r:embed="rId3"/>
                <a:stretch>
                  <a:fillRect l="-1000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678" y="1624904"/>
            <a:ext cx="3044738" cy="147930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801751" y="3975641"/>
            <a:ext cx="5382066" cy="1550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2832035" y="5662165"/>
                <a:ext cx="3263965" cy="10599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(ℓ)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(ℓ−1)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35" y="5662165"/>
                <a:ext cx="3263965" cy="1059931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6671733" y="3389691"/>
                <a:ext cx="5520267" cy="22724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What about the first term?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Let’s 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We’ll apply dynamic programming style algorithm to deal with this term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733" y="3389691"/>
                <a:ext cx="5520267" cy="2272474"/>
              </a:xfrm>
              <a:prstGeom prst="rect">
                <a:avLst/>
              </a:prstGeom>
              <a:blipFill rotWithShape="0">
                <a:blip r:embed="rId6"/>
                <a:stretch>
                  <a:fillRect l="-1435" t="-3753" r="-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6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3810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808854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dynamic programming style approach</a:t>
                </a:r>
              </a:p>
              <a:p>
                <a:pPr lvl="1"/>
                <a:r>
                  <a:rPr lang="en-US" dirty="0"/>
                  <a:t>Check boundary case </a:t>
                </a:r>
                <a:r>
                  <a:rPr lang="en-US" dirty="0">
                    <a:solidFill>
                      <a:schemeClr val="accent3"/>
                    </a:solidFill>
                  </a:rPr>
                  <a:t>(what is the boundary case?)</a:t>
                </a:r>
              </a:p>
              <a:p>
                <a:pPr lvl="1"/>
                <a:r>
                  <a:rPr lang="en-US" dirty="0"/>
                  <a:t>Write the recursive formulation</a:t>
                </a:r>
              </a:p>
              <a:p>
                <a:endParaRPr lang="en-US" sz="1200" dirty="0"/>
              </a:p>
              <a:p>
                <a:r>
                  <a:rPr lang="en-US" dirty="0"/>
                  <a:t>Check boundary case (when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Output layer</a:t>
                </a:r>
              </a:p>
              <a:p>
                <a:pPr lvl="1"/>
                <a:r>
                  <a:rPr lang="en-US" dirty="0"/>
                  <a:t>For simplicity, assume we are doing regression and the error is squared error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(Usually only one node in the output layer)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=2(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(similar discussion applies for other differentiable error function)</a:t>
                </a:r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So the boundary condition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is checked.</a:t>
                </a:r>
              </a:p>
              <a:p>
                <a:pPr lvl="1"/>
                <a:r>
                  <a:rPr lang="en-US" dirty="0"/>
                  <a:t>Next we will derive the </a:t>
                </a:r>
                <a:r>
                  <a:rPr lang="en-US" dirty="0">
                    <a:solidFill>
                      <a:srgbClr val="C00000"/>
                    </a:solidFill>
                  </a:rPr>
                  <a:t>backward</a:t>
                </a:r>
                <a:r>
                  <a:rPr lang="en-US" dirty="0"/>
                  <a:t> recursive formulation (hence, </a:t>
                </a:r>
                <a:r>
                  <a:rPr lang="en-US" dirty="0">
                    <a:solidFill>
                      <a:srgbClr val="C00000"/>
                    </a:solidFill>
                  </a:rPr>
                  <a:t>backpropagation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808854" cy="5032375"/>
              </a:xfrm>
              <a:blipFill>
                <a:blip r:embed="rId3"/>
                <a:stretch>
                  <a:fillRect l="-967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034868" y="1961091"/>
            <a:ext cx="3818466" cy="2050376"/>
            <a:chOff x="289560" y="2011680"/>
            <a:chExt cx="7264426" cy="40054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997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/>
              <a:t>Zoom in to see the chain of dependencies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787E75-4772-4340-9C69-38BB0D47EC67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155012-2127-CC4D-86F2-AA960FC34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3BE4AE8-879B-0F43-AB44-6F073887B719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8184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/>
              <a:t>Zoom in to see the chain of dependencies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787E75-4772-4340-9C69-38BB0D47EC67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155012-2127-CC4D-86F2-AA960FC34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3BE4AE8-879B-0F43-AB44-6F073887B719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F1570BA-076A-114A-9A70-C7B7021E0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42" y="2676324"/>
            <a:ext cx="3832387" cy="22565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8C1051-F1BA-9946-86EA-271EAC8CC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12" y="5256978"/>
            <a:ext cx="3915117" cy="72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50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/>
              <a:t>Zoom in to see the chain of dependencies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5042095" y="2661334"/>
                <a:ext cx="5958840" cy="36505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(ℓ)</m:t>
                          </m:r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f>
                          <m:fPr>
                            <m:ctrlPr>
                              <a:rPr lang="bg-BG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𝑊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(ℓ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1)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bg-BG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(ℓ+1)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bg-BG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095" y="2661334"/>
                <a:ext cx="5958840" cy="36505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42" y="2676324"/>
            <a:ext cx="3832387" cy="2256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12" y="5256978"/>
            <a:ext cx="3915117" cy="723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961121" y="2239303"/>
                <a:ext cx="2842846" cy="84406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dirty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121" y="2239303"/>
                <a:ext cx="2842846" cy="844061"/>
              </a:xfrm>
              <a:prstGeom prst="roundRect">
                <a:avLst/>
              </a:prstGeom>
              <a:blipFill rotWithShape="0">
                <a:blip r:embed="rId7"/>
                <a:stretch>
                  <a:fillRect l="-1709" t="-53191" r="-1923" b="-26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059769" y="6050290"/>
            <a:ext cx="6294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have the backward </a:t>
            </a:r>
            <a:r>
              <a:rPr lang="en-US" sz="2800"/>
              <a:t>recurve definition!</a:t>
            </a:r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7D3C1D-E330-2B42-939A-463BEE0EEFF1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CCC694-CE47-D94D-8DFF-74E2872C0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4A47799-4670-1D4A-8CA7-1D8CE3F82591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499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0092"/>
              </a:xfrm>
            </p:spPr>
            <p:txBody>
              <a:bodyPr/>
              <a:lstStyle/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 in a dynamic programming manner:</a:t>
                </a:r>
              </a:p>
              <a:p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Boundary condition: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=2(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Recursive formulation: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Calculate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ℓ&lt;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in a backward manner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0092"/>
              </a:xfrm>
              <a:blipFill rotWithShape="0">
                <a:blip r:embed="rId4"/>
                <a:stretch>
                  <a:fillRect l="-1043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F6D5B69-E633-9843-AADD-E4A64696D1B3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3A2ABF-E630-FA42-825D-594387E76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B7754DB-39EE-114A-88F1-E14F1E282D2A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204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/>
                  <a:t>Backpropagation 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randomly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[You will discuss the impacts of initialization in HW5]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Randomly pick a point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(for stochastic gradient descent)</a:t>
                </a:r>
              </a:p>
              <a:p>
                <a:pPr lvl="2"/>
                <a:r>
                  <a:rPr lang="en-US" sz="2400" dirty="0">
                    <a:solidFill>
                      <a:schemeClr val="accent2"/>
                    </a:solidFill>
                  </a:rPr>
                  <a:t>Forward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2"/>
                <a:r>
                  <a:rPr lang="en-US" sz="2400" dirty="0">
                    <a:solidFill>
                      <a:srgbClr val="00B050"/>
                    </a:solidFill>
                  </a:rPr>
                  <a:t>Backward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Update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1"/>
                <a:r>
                  <a:rPr lang="en-US" sz="2800" dirty="0"/>
                  <a:t>Return the weights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79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34932" cy="4351338"/>
              </a:xfrm>
            </p:spPr>
            <p:txBody>
              <a:bodyPr/>
              <a:lstStyle/>
              <a:p>
                <a:r>
                  <a:rPr lang="en-US" dirty="0"/>
                  <a:t>Backpropagation is gradient descent with efficient gradient computation</a:t>
                </a:r>
              </a:p>
              <a:p>
                <a:r>
                  <a:rPr lang="en-US" dirty="0"/>
                  <a:t>Note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not convex in weights</a:t>
                </a:r>
              </a:p>
              <a:p>
                <a:r>
                  <a:rPr lang="en-US" dirty="0"/>
                  <a:t>Gradient descent doesn’t guarantee to converge to global optimal</a:t>
                </a:r>
              </a:p>
              <a:p>
                <a:endParaRPr lang="en-US" dirty="0"/>
              </a:p>
              <a:p>
                <a:r>
                  <a:rPr lang="en-US" dirty="0"/>
                  <a:t>Common approaches:</a:t>
                </a:r>
              </a:p>
              <a:p>
                <a:pPr lvl="1"/>
                <a:r>
                  <a:rPr lang="en-US" dirty="0"/>
                  <a:t>Run it many times</a:t>
                </a:r>
              </a:p>
              <a:p>
                <a:pPr lvl="1"/>
                <a:r>
                  <a:rPr lang="en-US" dirty="0"/>
                  <a:t>Each with a different initialization (the choice of initialization matters)</a:t>
                </a:r>
              </a:p>
              <a:p>
                <a:pPr lvl="2"/>
                <a:r>
                  <a:rPr lang="en-US" dirty="0"/>
                  <a:t>Initialization matters (more discussion next lecture)</a:t>
                </a:r>
              </a:p>
              <a:p>
                <a:pPr lvl="2"/>
                <a:r>
                  <a:rPr lang="en-US" dirty="0"/>
                  <a:t>Initializing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 is not a good choice (Q6b of HW5)</a:t>
                </a:r>
              </a:p>
              <a:p>
                <a:pPr lvl="2"/>
                <a:r>
                  <a:rPr lang="en-US" dirty="0"/>
                  <a:t>Initializing at larger weights is not a good idea for tanh as activation function (Q6a of HW5)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34932" cy="4351338"/>
              </a:xfrm>
              <a:blipFill>
                <a:blip r:embed="rId2"/>
                <a:stretch>
                  <a:fillRect l="-1034" t="-232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15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Support Vector Machines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3184"/>
                <a:ext cx="10515600" cy="574865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 </a:t>
                </a:r>
                <a:r>
                  <a:rPr lang="en-US" dirty="0">
                    <a:solidFill>
                      <a:schemeClr val="tx2"/>
                    </a:solidFill>
                  </a:rPr>
                  <a:t>(approximates hard-margin SVM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→∞ 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200" dirty="0"/>
              </a:p>
              <a:p>
                <a:endParaRPr lang="en-US" sz="200" dirty="0"/>
              </a:p>
              <a:p>
                <a:r>
                  <a:rPr lang="en-US" dirty="0"/>
                  <a:t>Kernel version of the soft-margin SVM (with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in the kernel SVM using QP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𝒔𝒊𝒈𝒏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&gt;</m:t>
                        </m:r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𝟎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b="1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𝚽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1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𝒃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                   </a:t>
                </a:r>
                <a:r>
                  <a:rPr lang="en-US" dirty="0"/>
                  <a:t>where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3184"/>
                <a:ext cx="10515600" cy="5748656"/>
              </a:xfrm>
              <a:blipFill>
                <a:blip r:embed="rId3"/>
                <a:stretch>
                  <a:fillRect l="-1086" t="-1762" b="-8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16744" y="1790987"/>
                <a:ext cx="4918296" cy="14703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44" y="1790987"/>
                <a:ext cx="4918296" cy="1470374"/>
              </a:xfrm>
              <a:prstGeom prst="roundRect">
                <a:avLst/>
              </a:prstGeom>
              <a:blipFill>
                <a:blip r:embed="rId4"/>
                <a:stretch>
                  <a:fillRect t="-16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16744" y="3829350"/>
                <a:ext cx="6720473" cy="12455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44" y="3829350"/>
                <a:ext cx="6720473" cy="1245570"/>
              </a:xfrm>
              <a:prstGeom prst="roundRect">
                <a:avLst/>
              </a:prstGeom>
              <a:blipFill rotWithShape="0">
                <a:blip r:embed="rId5"/>
                <a:stretch>
                  <a:fillRect t="-28986" b="-29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1554480" y="5775960"/>
            <a:ext cx="441960" cy="9601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645920" y="6141720"/>
            <a:ext cx="1005840" cy="5943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1840" y="1913443"/>
            <a:ext cx="1651960" cy="16394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1840" y="3829350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1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Hidden-Layer Neural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04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How do we write a hypothesis in single-hidden layer mathematically?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s-I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=0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(0)</m:t>
                                    </m:r>
                                  </m:sup>
                                </m:sSup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(1)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How do we write a Kernel SVM hypothesis 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(linear model with nonlinear transformation)</a:t>
                </a:r>
              </a:p>
              <a:p>
                <a:pPr lvl="1"/>
                <a:endParaRPr lang="en-US" sz="5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Interpretation: </a:t>
                </a:r>
              </a:p>
              <a:p>
                <a:pPr lvl="1"/>
                <a:r>
                  <a:rPr lang="en-US" dirty="0"/>
                  <a:t>The hidden layer is like “feature transform”</a:t>
                </a:r>
              </a:p>
              <a:p>
                <a:pPr lvl="1"/>
                <a:r>
                  <a:rPr lang="en-US" dirty="0"/>
                  <a:t>Shallow learning vs. deep learning</a:t>
                </a:r>
              </a:p>
              <a:p>
                <a:pPr lvl="1"/>
                <a:r>
                  <a:rPr lang="en-US" dirty="0"/>
                  <a:t>More discussion on neural networks and deep learning next lecture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042"/>
              </a:xfrm>
              <a:blipFill>
                <a:blip r:embed="rId2"/>
                <a:stretch>
                  <a:fillRect l="-96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70000" y="2827867"/>
            <a:ext cx="965200" cy="4741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32" y="2518884"/>
            <a:ext cx="2205567" cy="223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0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12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</p:spPr>
            <p:txBody>
              <a:bodyPr/>
              <a:lstStyle/>
              <a:p>
                <a:r>
                  <a:rPr lang="en-US" dirty="0"/>
                  <a:t>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Graphical representation of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  <a:blipFill rotWithShape="0">
                <a:blip r:embed="rId2"/>
                <a:stretch>
                  <a:fillRect l="-155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75162" y="4309170"/>
            <a:ext cx="493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Inspired by </a:t>
            </a:r>
            <a:r>
              <a:rPr lang="en-US" sz="2400" dirty="0">
                <a:solidFill>
                  <a:schemeClr val="accent1"/>
                </a:solidFill>
              </a:rPr>
              <a:t>neurons</a:t>
            </a:r>
            <a:r>
              <a:rPr lang="en-US" sz="2400" dirty="0"/>
              <a:t>:</a:t>
            </a:r>
          </a:p>
          <a:p>
            <a:r>
              <a:rPr lang="en-US" sz="2400" dirty="0"/>
              <a:t>The output signal is triggered when the weighted combination of the inputs is larger than some threshold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743" y="4053232"/>
            <a:ext cx="4168257" cy="2531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7D84197-F02D-9645-8D66-89140710F118}"/>
                  </a:ext>
                </a:extLst>
              </p:cNvPr>
              <p:cNvSpPr/>
              <p:nvPr/>
            </p:nvSpPr>
            <p:spPr>
              <a:xfrm>
                <a:off x="7759413" y="1690688"/>
                <a:ext cx="4168257" cy="203498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Notations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Linear separator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7D84197-F02D-9645-8D66-89140710F1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413" y="1690688"/>
                <a:ext cx="4168257" cy="2034988"/>
              </a:xfrm>
              <a:prstGeom prst="roundRect">
                <a:avLst/>
              </a:prstGeom>
              <a:blipFill>
                <a:blip r:embed="rId4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79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Logic Gates with Perceptron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249665"/>
            <a:ext cx="3652421" cy="2222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974" y="2321457"/>
            <a:ext cx="3669248" cy="207887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268852" y="2388557"/>
            <a:ext cx="4010179" cy="2080886"/>
            <a:chOff x="5758661" y="3237874"/>
            <a:chExt cx="5289089" cy="299662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8661" y="3237874"/>
              <a:ext cx="5289089" cy="2996629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5878582" y="5246557"/>
              <a:ext cx="2021234" cy="930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096199" y="4810124"/>
              <a:ext cx="1158801" cy="930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120381" y="4789217"/>
              <a:ext cx="102869" cy="3430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96199" y="4138342"/>
              <a:ext cx="282501" cy="3430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/>
                <p:cNvSpPr/>
                <p:nvPr/>
              </p:nvSpPr>
              <p:spPr>
                <a:xfrm>
                  <a:off x="9662084" y="4207557"/>
                  <a:ext cx="1385666" cy="95836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NOT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ounded 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2084" y="4207557"/>
                  <a:ext cx="1385666" cy="958364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7237449" y="3539628"/>
              <a:ext cx="364071" cy="443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96199" y="4280990"/>
              <a:ext cx="435954" cy="443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-1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538260" y="5866976"/>
            <a:ext cx="939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Impossible to implement XOR using a single perceptron</a:t>
            </a:r>
          </a:p>
        </p:txBody>
      </p:sp>
    </p:spTree>
    <p:extLst>
      <p:ext uri="{BB962C8B-B14F-4D97-AF65-F5344CB8AC3E}">
        <p14:creationId xmlns:p14="http://schemas.microsoft.com/office/powerpoint/2010/main" val="16602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52415"/>
              </a:xfrm>
            </p:spPr>
            <p:txBody>
              <a:bodyPr/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Note: you are asked to create a neural network with one hidden layer that implements </a:t>
                </a:r>
                <a:r>
                  <a:rPr lang="en-US" dirty="0">
                    <a:solidFill>
                      <a:schemeClr val="accent1"/>
                    </a:solidFill>
                  </a:rPr>
                  <a:t>XOR(AND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 </a:t>
                </a:r>
                <a:r>
                  <a:rPr lang="en-US" dirty="0"/>
                  <a:t>in HW5</a:t>
                </a:r>
              </a:p>
              <a:p>
                <a:pPr lvl="1"/>
                <a:r>
                  <a:rPr lang="en-US" dirty="0"/>
                  <a:t>Hint: Try to operate the Boolean algebra first</a:t>
                </a:r>
              </a:p>
              <a:p>
                <a:pPr lvl="1"/>
                <a:r>
                  <a:rPr lang="en-US" dirty="0"/>
                  <a:t>Using </a:t>
                </a:r>
                <a:r>
                  <a:rPr lang="en-US" dirty="0">
                    <a:solidFill>
                      <a:srgbClr val="FF0000"/>
                    </a:solidFill>
                  </a:rPr>
                  <a:t>sign</a:t>
                </a:r>
                <a:r>
                  <a:rPr lang="en-US" dirty="0"/>
                  <a:t> as the activation function would make sense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52415"/>
              </a:xfrm>
              <a:blipFill>
                <a:blip r:embed="rId3"/>
                <a:stretch>
                  <a:fillRect l="-1086" t="-189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07" y="2490221"/>
            <a:ext cx="5048800" cy="2335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10321" y="3287725"/>
                <a:ext cx="1639555" cy="74067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321" y="3287725"/>
                <a:ext cx="1639555" cy="740678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118256" y="3491385"/>
                <a:ext cx="447542" cy="412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256" y="3491385"/>
                <a:ext cx="447542" cy="41253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2118256" y="4295566"/>
                <a:ext cx="447542" cy="412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256" y="4295566"/>
                <a:ext cx="447542" cy="412530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87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Approximation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Three-layer MLP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  <a:p>
                <a:r>
                  <a:rPr lang="en-US" dirty="0"/>
                  <a:t>What about overfitting?</a:t>
                </a:r>
              </a:p>
              <a:p>
                <a:pPr lvl="1"/>
                <a:r>
                  <a:rPr lang="en-US" dirty="0"/>
                  <a:t>We’ll talk about regularization methods in the next lecture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76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55425</TotalTime>
  <Words>1932</Words>
  <Application>Microsoft Macintosh PowerPoint</Application>
  <PresentationFormat>Widescreen</PresentationFormat>
  <Paragraphs>346</Paragraphs>
  <Slides>40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Support Vector Machines</vt:lpstr>
      <vt:lpstr>Neural Networks</vt:lpstr>
      <vt:lpstr>Perceptron</vt:lpstr>
      <vt:lpstr>Implementing Logic Gates with Perceptron</vt:lpstr>
      <vt:lpstr>Multi-Layer Perceptron</vt:lpstr>
      <vt:lpstr>Universal Approximation Theorem</vt:lpstr>
      <vt:lpstr>Learn MLP From Data?</vt:lpstr>
      <vt:lpstr>Neural Networks</vt:lpstr>
      <vt:lpstr>Today’s Lecture</vt:lpstr>
      <vt:lpstr>Goal of Today</vt:lpstr>
      <vt:lpstr>Notations of Neural Networks (NN)</vt:lpstr>
      <vt:lpstr>Neural Networks</vt:lpstr>
      <vt:lpstr>Activation Function </vt:lpstr>
      <vt:lpstr>Activation Function </vt:lpstr>
      <vt:lpstr>Activation Function </vt:lpstr>
      <vt:lpstr>Activation Function </vt:lpstr>
      <vt:lpstr>Notations of Neural Networks (NN)</vt:lpstr>
      <vt:lpstr>Notations of Neural Networks (NN)</vt:lpstr>
      <vt:lpstr>Notations of Neural Networks (NN)</vt:lpstr>
      <vt:lpstr>Notations of Neural Networks (NN)</vt:lpstr>
      <vt:lpstr>Short Break and Q&amp;A</vt:lpstr>
      <vt:lpstr>Forward Propagation</vt:lpstr>
      <vt:lpstr>Forward Propagation</vt:lpstr>
      <vt:lpstr>Forward Propagation</vt:lpstr>
      <vt:lpstr>How to Learn NN From Data?</vt:lpstr>
      <vt:lpstr>Backpropagation</vt:lpstr>
      <vt:lpstr>Quick Reminders on Dynamic Programming</vt:lpstr>
      <vt:lpstr>Compute the Gradient ∇_W e_n (W)</vt:lpstr>
      <vt:lpstr>Compute the Gradient ∇_W e_n (W)</vt:lpstr>
      <vt:lpstr>Compute δ_j^((ℓ))=(∂e_n (W))/(∂s_j^((ℓ)) )</vt:lpstr>
      <vt:lpstr>Compute δ_j^((ℓ))=(∂e_n (W))/(∂s_j^((ℓ)) )</vt:lpstr>
      <vt:lpstr>Compute δ_j^((ℓ))=(∂e_n (W))/(∂s_j^((ℓ)) )</vt:lpstr>
      <vt:lpstr>Compute δ_j^((ℓ))=(∂e_n (W))/(∂s_j^((ℓ)) )</vt:lpstr>
      <vt:lpstr>Compute δ_j^((ℓ))=(∂e_n (W))/(∂s_j^((ℓ)) )</vt:lpstr>
      <vt:lpstr>Backpropagation Algorithm</vt:lpstr>
      <vt:lpstr>Discussion</vt:lpstr>
      <vt:lpstr>Single Hidden-Layer Neural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4918</cp:revision>
  <cp:lastPrinted>2020-04-14T16:23:58Z</cp:lastPrinted>
  <dcterms:created xsi:type="dcterms:W3CDTF">2017-08-24T15:35:37Z</dcterms:created>
  <dcterms:modified xsi:type="dcterms:W3CDTF">2022-04-07T16:13:28Z</dcterms:modified>
</cp:coreProperties>
</file>